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6" r:id="rId3"/>
    <p:sldId id="267" r:id="rId4"/>
    <p:sldId id="279" r:id="rId5"/>
    <p:sldId id="268" r:id="rId6"/>
    <p:sldId id="281" r:id="rId7"/>
    <p:sldId id="280" r:id="rId8"/>
    <p:sldId id="272" r:id="rId9"/>
    <p:sldId id="285" r:id="rId10"/>
    <p:sldId id="284" r:id="rId11"/>
    <p:sldId id="275" r:id="rId12"/>
    <p:sldId id="276" r:id="rId13"/>
    <p:sldId id="283" r:id="rId14"/>
    <p:sldId id="277" r:id="rId15"/>
    <p:sldId id="287" r:id="rId16"/>
    <p:sldId id="288" r:id="rId17"/>
    <p:sldId id="286" r:id="rId18"/>
    <p:sldId id="262" r:id="rId19"/>
    <p:sldId id="274" r:id="rId20"/>
    <p:sldId id="289" r:id="rId21"/>
    <p:sldId id="26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ownloads\UREA%20ANNUAL%20WORK%20PLAN%20AND%20BUDGET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catering</c:v>
                </c:pt>
                <c:pt idx="1">
                  <c:v>tailoring</c:v>
                </c:pt>
                <c:pt idx="2">
                  <c:v>mechanics</c:v>
                </c:pt>
                <c:pt idx="3">
                  <c:v>harir dresssing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19</c:v>
                </c:pt>
                <c:pt idx="2">
                  <c:v>12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47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31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17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53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34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999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28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204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75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77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9EABB-2FE0-4AF4-B8DD-ED625FE142F6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00A03D5-58A1-44AA-82F6-EF6BA54BE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6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7284" y="1147314"/>
            <a:ext cx="7766936" cy="227937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UMOJA </a:t>
            </a:r>
            <a:r>
              <a:rPr lang="en-US" sz="4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RESCUE AGENCY (UREA)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83709"/>
            <a:ext cx="6269020" cy="92511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Annual Program Report 2025.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Executive Director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872" y="990297"/>
            <a:ext cx="2142836" cy="129309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72776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10CEBA-7B3C-4821-97A0-5858007A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22036"/>
            <a:ext cx="10904712" cy="674255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/>
              <a:t>About </a:t>
            </a:r>
            <a:r>
              <a:rPr lang="en-US" b="1" dirty="0" err="1"/>
              <a:t>umoja</a:t>
            </a:r>
            <a:r>
              <a:rPr lang="en-US" b="1" dirty="0"/>
              <a:t> rescue </a:t>
            </a:r>
            <a:r>
              <a:rPr lang="en-US" b="1" dirty="0" smtClean="0"/>
              <a:t>agency.</a:t>
            </a:r>
            <a:endParaRPr lang="x-non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4318A5-3147-4C03-9418-51FD109C5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607126"/>
            <a:ext cx="10904712" cy="4331855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Started in 2011 as a neighborhood assembly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Registered with National NGO Bureau as a national NGO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Vision: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just society free of poverty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Mission: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rescue and empower women, youth, children and persons with disability to enjoy their human rights and socio-economic wellbeing to lead health, productive and dignified lives 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95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02BE35-2EE7-47E5-8EF8-C340AA22F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886691"/>
            <a:ext cx="10128857" cy="63731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Our Core Values</a:t>
            </a:r>
            <a:br>
              <a:rPr lang="en-US" b="1" dirty="0"/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F39167-5884-4E6E-A896-4696BC5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97891"/>
            <a:ext cx="10128857" cy="4257964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Integrity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Transparency and accountability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Non-discrimination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 and creativity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</a:t>
            </a:r>
            <a:endParaRPr 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940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02BE35-2EE7-47E5-8EF8-C340AA22F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794327"/>
            <a:ext cx="10562966" cy="58189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Thematic areas.</a:t>
            </a:r>
            <a:r>
              <a:rPr lang="en-US" b="1" dirty="0"/>
              <a:t/>
            </a:r>
            <a:br>
              <a:rPr lang="en-US" b="1" dirty="0"/>
            </a:br>
            <a:endParaRPr lang="x-none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1376218"/>
            <a:ext cx="11009746" cy="4655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2490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517DE1-7A51-4DC7-8669-8E5D20A0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746167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smtClean="0"/>
              <a:t>Personnel. </a:t>
            </a:r>
            <a:endParaRPr lang="x-non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E2CF95-8EE3-4459-B6ED-AA9078975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10" y="1561380"/>
            <a:ext cx="11665526" cy="4340655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Projects’ status.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SOYEE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 2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youth and women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skilling. New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SUIDAC won pending signing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 with KMC. 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Staffing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currently have seven staff (3F:4M) with the ED as the head of the secretariat. Four staff are under SOYEE project and three are managed under the operation.</a:t>
            </a:r>
          </a:p>
          <a:p>
            <a:pPr lvl="0">
              <a:lnSpc>
                <a:spcPct val="150000"/>
              </a:lnSpc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7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Percentage composition of staff  by gender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1" y="1457010"/>
            <a:ext cx="8938178" cy="5400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Fig 1.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314893"/>
              </p:ext>
            </p:extLst>
          </p:nvPr>
        </p:nvGraphicFramePr>
        <p:xfrm>
          <a:off x="2521730" y="1607737"/>
          <a:ext cx="5948218" cy="3879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665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517DE1-7A51-4DC7-8669-8E5D20A0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10618385" cy="690749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/>
              <a:t>Program </a:t>
            </a:r>
            <a:r>
              <a:rPr lang="en-US" b="1" dirty="0" smtClean="0"/>
              <a:t>achievements. </a:t>
            </a:r>
            <a:endParaRPr lang="x-non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E2CF95-8EE3-4459-B6ED-AA9078975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0" y="1561381"/>
            <a:ext cx="10812348" cy="39049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our core program areas of: 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livelihood and food security; education and skills development; and gender equality and </a:t>
            </a:r>
            <a:r>
              <a:rPr lang="en-GB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presents a consolidated account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achievements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challenges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reporting year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recommendations.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447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8BC29E-BC7B-4714-931B-D151F285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27" y="953325"/>
            <a:ext cx="11449082" cy="61685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GB" sz="2400" b="1" dirty="0" smtClean="0"/>
              <a:t>Education </a:t>
            </a:r>
            <a:r>
              <a:rPr lang="en-GB" sz="2400" b="1" dirty="0"/>
              <a:t>and skills development</a:t>
            </a:r>
            <a:r>
              <a:rPr lang="en-GB" sz="2400" b="1" dirty="0" smtClean="0"/>
              <a:t>.</a:t>
            </a:r>
            <a:endParaRPr lang="x-none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CB06FE-588A-457C-AF0F-1778E8EF7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26" y="1449238"/>
            <a:ext cx="11181229" cy="445543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Trained 50 </a:t>
            </a:r>
            <a:r>
              <a:rPr lang="en-GB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(36F:14M) </a:t>
            </a:r>
            <a:r>
              <a:rPr lang="en-GB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youth </a:t>
            </a:r>
            <a:r>
              <a:rPr lang="en-GB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non-formal vocational skills like tailoring, hairdressing, catering &amp; motorcycle mechanics. 14 (10F:04M) R &amp; 36 (26F:10M) H.</a:t>
            </a:r>
          </a:p>
          <a:p>
            <a:pPr>
              <a:lnSpc>
                <a:spcPct val="150000"/>
              </a:lnSpc>
            </a:pPr>
            <a:r>
              <a:rPr lang="en-GB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Provided </a:t>
            </a:r>
            <a:r>
              <a:rPr lang="en-GB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start up tools to start income generating activities 50 (36F:14M) participants who completed non formal vocational skills training</a:t>
            </a:r>
            <a:r>
              <a:rPr lang="en-GB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8230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8BC29E-BC7B-4714-931B-D151F285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4"/>
            <a:ext cx="9963300" cy="506021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GB" sz="2400" b="1" dirty="0" smtClean="0"/>
              <a:t>Percentage of youth trained in various trades.</a:t>
            </a:r>
            <a:endParaRPr lang="x-none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125345"/>
              </p:ext>
            </p:extLst>
          </p:nvPr>
        </p:nvGraphicFramePr>
        <p:xfrm>
          <a:off x="465138" y="1320801"/>
          <a:ext cx="11182350" cy="4858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9218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812800"/>
            <a:ext cx="11360727" cy="581891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dirty="0" smtClean="0"/>
              <a:t>Photos of partici</a:t>
            </a:r>
            <a:r>
              <a:rPr lang="en-US" dirty="0" smtClean="0"/>
              <a:t>pants during vocational skills training.</a:t>
            </a:r>
            <a:endParaRPr lang="en-US" dirty="0"/>
          </a:p>
        </p:txBody>
      </p:sp>
      <p:pic>
        <p:nvPicPr>
          <p:cNvPr id="5" name="Picture 4" descr="F:\DCIM\103CANON\IMG_41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563" y="1468582"/>
            <a:ext cx="4276435" cy="461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F:\DCIM\103CANON\IMG_41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3" y="1468582"/>
            <a:ext cx="3744999" cy="4618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F:\DCIM\103CANON\IMG_41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482" y="1468582"/>
            <a:ext cx="4070081" cy="461818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30269" y="6242661"/>
            <a:ext cx="9603275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22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8BC29E-BC7B-4714-931B-D151F285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69" y="953324"/>
            <a:ext cx="10516785" cy="653803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GB" sz="2400" b="1" dirty="0"/>
              <a:t>Livelihood and food </a:t>
            </a:r>
            <a:r>
              <a:rPr lang="en-GB" sz="2400" b="1" dirty="0" smtClean="0"/>
              <a:t>security</a:t>
            </a:r>
            <a:r>
              <a:rPr lang="en-GB" sz="2400" b="1" dirty="0"/>
              <a:t>.</a:t>
            </a:r>
            <a:endParaRPr lang="x-none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CB06FE-588A-457C-AF0F-1778E8EF7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449238"/>
            <a:ext cx="12025745" cy="445543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youth-led VSLA groups were identified and formed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VSLA groups in Midia sub-county and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Lobule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sub-county) with each having 30 members. A total of 450(341F:109M) participants are engaged in VSLA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875 (616F:259M)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women and men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reached through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mentorship and coaching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sessions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literacy, record keeping and management, customer care, marketing, value addition, savings information,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</a:t>
            </a:r>
            <a:r>
              <a:rPr lang="en-US" sz="2800" dirty="0" smtClean="0"/>
              <a:t>t.</a:t>
            </a:r>
            <a:endParaRPr lang="x-none" sz="2800" dirty="0"/>
          </a:p>
        </p:txBody>
      </p:sp>
    </p:spTree>
    <p:extLst>
      <p:ext uri="{BB962C8B-B14F-4D97-AF65-F5344CB8AC3E}">
        <p14:creationId xmlns:p14="http://schemas.microsoft.com/office/powerpoint/2010/main" val="3661570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904712" cy="598385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smtClean="0"/>
              <a:t>Cont...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55" y="1366982"/>
            <a:ext cx="11970327" cy="4470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Digitized 15 VSLA groups.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(28F:17M) group leaders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trained on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Financial Services (DFS) and the use of Digital Agricultural Suite (DAS)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tools. These leaders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Chairpersons, Secretaries, and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Treasurers.</a:t>
            </a:r>
          </a:p>
          <a:p>
            <a:pPr>
              <a:lnSpc>
                <a:spcPct val="150000"/>
              </a:lnSpc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 (333F:117M) VSLA group members provided financial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literacy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r>
              <a:rPr lang="en-GB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Trained and supported 125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women engaged in micro and/or small businesses with business stock for improved household incomes and dignified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13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88" y="868218"/>
            <a:ext cx="11954594" cy="60036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dirty="0" smtClean="0"/>
              <a:t>Photos during mentorship, VSLA savings &amp; stock distribution.</a:t>
            </a:r>
            <a:endParaRPr lang="en-US" dirty="0"/>
          </a:p>
        </p:txBody>
      </p:sp>
      <p:pic>
        <p:nvPicPr>
          <p:cNvPr id="5" name="Picture 4" descr="E:\Musema PA2024\UMOJA\reports\Activity reports MAY2025\photos\IMG_20250526_112009_14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7" y="1542472"/>
            <a:ext cx="4049486" cy="4516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E:\Musema PA2024\UMOJA\reports\Activity reports MAY2025\photo2\IMG_20250516_164406_3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259" y="1542472"/>
            <a:ext cx="4038767" cy="433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341" y="1542472"/>
            <a:ext cx="4228732" cy="43358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 flipV="1">
            <a:off x="3750166" y="6389980"/>
            <a:ext cx="6844833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15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858982"/>
            <a:ext cx="10636857" cy="637309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smtClean="0"/>
              <a:t>Cross cutting issues.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074" y="1366982"/>
            <a:ext cx="11406908" cy="447040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Gender transformation.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UREA ensured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of women, girls,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men, youth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marginalized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groups such as PWDs in all interventions.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Safeguarding.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policies have been integrated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programs. However some policies needs to be reviewed such as gender policy while there is also need for other policies to be developed like communication policy.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8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91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461366" cy="644567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err="1" smtClean="0"/>
              <a:t>Cont</a:t>
            </a:r>
            <a:r>
              <a:rPr lang="en-US" b="1" dirty="0" smtClean="0"/>
              <a:t>…..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2" y="1366982"/>
            <a:ext cx="11785600" cy="4470400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Partnerships and </a:t>
            </a: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stakeholder </a:t>
            </a:r>
            <a:r>
              <a:rPr 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ngagement</a:t>
            </a: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UREA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worked closely with government departments, community leaders,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sector,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 society organizations, and development partners to ensure effective and sustainable program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delivery. This was achieved through coordination meetings, workshops and trainings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Finance reporting system. </a:t>
            </a:r>
            <a:r>
              <a:rPr lang="en-US" sz="3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UREA strengthened the finance system through installing accounting software (QuickBooks).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8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36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849746"/>
            <a:ext cx="10396712" cy="692728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err="1" smtClean="0"/>
              <a:t>Cont</a:t>
            </a:r>
            <a:r>
              <a:rPr lang="en-US" b="1" dirty="0" smtClean="0"/>
              <a:t>…..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074" y="1366982"/>
            <a:ext cx="11406908" cy="4470400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Compliance.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UREA conduct audit for 2023 and 2024, renewed permit of operation, filled annual returns 2023&amp;2024, acquired data protection certificate, complied with NSSF &amp; URA, complied with donor guidelines, and all policies.</a:t>
            </a:r>
            <a:endParaRPr lang="en-US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</a:t>
            </a:r>
            <a:r>
              <a:rPr lang="en-U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Evaluation: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trengthened M&amp;E system through installing KPI software tracker and conducting routine monitoring,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collection, learning, and adaptive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8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063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28" y="785091"/>
            <a:ext cx="11831782" cy="489527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Photos taken during stakeholders meeting and monitoring.</a:t>
            </a:r>
            <a:endParaRPr lang="en-US" b="1" dirty="0"/>
          </a:p>
        </p:txBody>
      </p:sp>
      <p:pic>
        <p:nvPicPr>
          <p:cNvPr id="4" name="Content Placeholder 3" descr="E:\Musema PA2024\UMOJA\reports\Activity report SEPT2025\photos\IMG-20250918-WA000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9" y="1366838"/>
            <a:ext cx="6169891" cy="44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1366838"/>
            <a:ext cx="5892800" cy="447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2186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2A018860-00FF-497A-BDF2-DE1D00D8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45" y="895927"/>
            <a:ext cx="11157527" cy="720438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/>
              <a:t>Challenges </a:t>
            </a:r>
            <a:endParaRPr lang="x-none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F8606D-B719-4DC9-A57B-15D8C0607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18" y="1708727"/>
            <a:ext cx="12034981" cy="432261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existing office computers and printer have depreciated and conditions are in sorrow state. Only one computer is in excellent state without any disturbances.</a:t>
            </a:r>
            <a:endParaRPr lang="en-US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funding to other core programs areas such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health, governance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environment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assets like motorcycles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computers affected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projects’ activities.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staff at management level does not have a computer.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environment affected the team during activity implementation.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disbursement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 2 funds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CRVPF slowed down our work.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74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2A018860-00FF-497A-BDF2-DE1D00D8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55" y="886692"/>
            <a:ext cx="10982035" cy="665018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/>
              <a:t>Challenges </a:t>
            </a:r>
            <a:endParaRPr lang="x-none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F8606D-B719-4DC9-A57B-15D8C0607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45" y="1366982"/>
            <a:ext cx="11471563" cy="4941453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staffing especially 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of and M&amp;E and finance. There is only 1 staff in finance department while there is no M&amp;E staff.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training opportunities to the staff, however mentorships and staff attending training organized by sister partners occurred.</a:t>
            </a:r>
          </a:p>
          <a:p>
            <a:pPr lvl="0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on rented premises which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expensive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Minor accidents on staff were reported due to the bad roads resulting in to minor injuries sustained.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2A018860-00FF-497A-BDF2-DE1D00D8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55" y="886692"/>
            <a:ext cx="10982035" cy="665018"/>
          </a:xfrm>
          <a:solidFill>
            <a:schemeClr val="accent2"/>
          </a:solidFill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Recommendations.</a:t>
            </a:r>
            <a:r>
              <a:rPr lang="en-US" b="1" dirty="0" smtClean="0"/>
              <a:t> </a:t>
            </a:r>
            <a:endParaRPr lang="x-none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F8606D-B719-4DC9-A57B-15D8C0607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19" y="1551710"/>
            <a:ext cx="11859490" cy="4756725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of the sources of funding to the organisation.</a:t>
            </a:r>
          </a:p>
          <a:p>
            <a:pPr marL="342900" lvl="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to secure a permanent office premise for the operation of the organisation</a:t>
            </a:r>
          </a:p>
          <a:p>
            <a:pPr marL="342900" lvl="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need to plan for additional motorcycles and computers where possible to smoothen the operations.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trainings needed to be organised for the staff on </a:t>
            </a:r>
            <a:r>
              <a:rPr lang="en-US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management, fundraising and effective financial management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as to enhance their capacities and also a way of motivation</a:t>
            </a:r>
            <a:r>
              <a:rPr lang="en-I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resources will be realised, there should be a consideration for staff insurance. </a:t>
            </a:r>
            <a:endParaRPr lang="en-I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03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6073" y="831274"/>
            <a:ext cx="10668000" cy="4821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Conclusion.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made significant progress in improving education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outcomes and strengthening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livelihoods and food security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appreciate BOD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entrusting us with the responsibility of managing the affairs of this organization. </a:t>
            </a: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escue humanity, save life”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Happy new year 2026.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585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1147</TotalTime>
  <Words>950</Words>
  <Application>Microsoft Office PowerPoint</Application>
  <PresentationFormat>Widescreen</PresentationFormat>
  <Paragraphs>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</vt:lpstr>
      <vt:lpstr>Gallery</vt:lpstr>
      <vt:lpstr>  UMOJA RESCUE AGENCY (UREA) </vt:lpstr>
      <vt:lpstr>About umoja rescue agency.</vt:lpstr>
      <vt:lpstr>Our Core Values </vt:lpstr>
      <vt:lpstr>Thematic areas. </vt:lpstr>
      <vt:lpstr>Personnel. </vt:lpstr>
      <vt:lpstr>Percentage composition of staff  by gender</vt:lpstr>
      <vt:lpstr>Program achievements. </vt:lpstr>
      <vt:lpstr>Education and skills development.</vt:lpstr>
      <vt:lpstr>Percentage of youth trained in various trades.</vt:lpstr>
      <vt:lpstr>Photos of participants during vocational skills training.</vt:lpstr>
      <vt:lpstr>Livelihood and food security.</vt:lpstr>
      <vt:lpstr>Cont...</vt:lpstr>
      <vt:lpstr>Photos during mentorship, VSLA savings &amp; stock distribution.</vt:lpstr>
      <vt:lpstr>Cross cutting issues.</vt:lpstr>
      <vt:lpstr>Cont…..</vt:lpstr>
      <vt:lpstr>Cont…..</vt:lpstr>
      <vt:lpstr>Photos taken during stakeholders meeting and monitoring.</vt:lpstr>
      <vt:lpstr>Challenges </vt:lpstr>
      <vt:lpstr>Challenges </vt:lpstr>
      <vt:lpstr>Recommendations.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Umoja Rescue Agency (UREA)</dc:title>
  <dc:creator>HP</dc:creator>
  <cp:lastModifiedBy>HP</cp:lastModifiedBy>
  <cp:revision>108</cp:revision>
  <dcterms:created xsi:type="dcterms:W3CDTF">2024-12-30T06:37:29Z</dcterms:created>
  <dcterms:modified xsi:type="dcterms:W3CDTF">2025-12-30T06:36:26Z</dcterms:modified>
</cp:coreProperties>
</file>